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17e882c6a5441c7" /><Relationship Type="http://schemas.openxmlformats.org/officeDocument/2006/relationships/extended-properties" Target="/docProps/app.xml" Id="Re2b6c0fbe821456d" /><Relationship Type="http://schemas.openxmlformats.org/officeDocument/2006/relationships/officeDocument" Target="/ppt/presentation.xml" Id="Rec5ebd0537d6490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6064c2d85514e9a"/>
  </p:sldMasterIdLst>
  <p:notesMasterIdLst>
    <p:notesMasterId xmlns:r="http://schemas.openxmlformats.org/officeDocument/2006/relationships" r:id="R92a6941ce694425e"/>
  </p:notesMasterIdLst>
  <p:sldIdLst>
    <p:sldId xmlns:r="http://schemas.openxmlformats.org/officeDocument/2006/relationships" id="256" r:id="Ra5070e9a3cdb47cb"/>
    <p:sldId xmlns:r="http://schemas.openxmlformats.org/officeDocument/2006/relationships" id="257" r:id="R7eb84ffc9b1e4c5a"/>
    <p:sldId xmlns:r="http://schemas.openxmlformats.org/officeDocument/2006/relationships" id="258" r:id="Rf9e1c0eca42e4804"/>
    <p:sldId xmlns:r="http://schemas.openxmlformats.org/officeDocument/2006/relationships" id="259" r:id="R5dcd457f447f4a9b"/>
    <p:sldId xmlns:r="http://schemas.openxmlformats.org/officeDocument/2006/relationships" id="260" r:id="Rf43fe85343534214"/>
    <p:sldId xmlns:r="http://schemas.openxmlformats.org/officeDocument/2006/relationships" id="261" r:id="R80365184c63d4615"/>
    <p:sldId xmlns:r="http://schemas.openxmlformats.org/officeDocument/2006/relationships" id="262" r:id="R1ac9d2b7bfad44a0"/>
    <p:sldId xmlns:r="http://schemas.openxmlformats.org/officeDocument/2006/relationships" id="263" r:id="R12fc4998d00e4e92"/>
    <p:sldId xmlns:r="http://schemas.openxmlformats.org/officeDocument/2006/relationships" id="264" r:id="R466432823c27432d"/>
    <p:sldId xmlns:r="http://schemas.openxmlformats.org/officeDocument/2006/relationships" id="265" r:id="R5aede68b546e44c3"/>
    <p:sldId xmlns:r="http://schemas.openxmlformats.org/officeDocument/2006/relationships" id="266" r:id="Rf749baa3431d43f0"/>
    <p:sldId xmlns:r="http://schemas.openxmlformats.org/officeDocument/2006/relationships" id="267" r:id="R0df3d306799d44e3"/>
    <p:sldId xmlns:r="http://schemas.openxmlformats.org/officeDocument/2006/relationships" id="268" r:id="R184fc193b27d4dde"/>
    <p:sldId xmlns:r="http://schemas.openxmlformats.org/officeDocument/2006/relationships" id="269" r:id="R136843f96f4f4760"/>
    <p:sldId xmlns:r="http://schemas.openxmlformats.org/officeDocument/2006/relationships" id="270" r:id="R574547e0d264491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e9b409640824e63" /><Relationship Type="http://schemas.openxmlformats.org/officeDocument/2006/relationships/slideMaster" Target="/ppt/slideMasters/slideMaster1.xml" Id="Rd6064c2d85514e9a" /><Relationship Type="http://schemas.openxmlformats.org/officeDocument/2006/relationships/notesMaster" Target="/ppt/notesMasters/notesMaster1.xml" Id="R92a6941ce694425e" /><Relationship Type="http://schemas.openxmlformats.org/officeDocument/2006/relationships/presProps" Target="/ppt/presProps.xml" Id="Rc01c3a45943f4a10" /><Relationship Type="http://schemas.openxmlformats.org/officeDocument/2006/relationships/tableStyles" Target="/ppt/tableStyles.xml" Id="R083b817ded5340dc" /><Relationship Type="http://schemas.openxmlformats.org/officeDocument/2006/relationships/slide" Target="/ppt/slides/slide1.xml" Id="Ra5070e9a3cdb47cb" /><Relationship Type="http://schemas.openxmlformats.org/officeDocument/2006/relationships/slide" Target="/ppt/slides/slide2.xml" Id="R7eb84ffc9b1e4c5a" /><Relationship Type="http://schemas.openxmlformats.org/officeDocument/2006/relationships/slide" Target="/ppt/slides/slide3.xml" Id="Rf9e1c0eca42e4804" /><Relationship Type="http://schemas.openxmlformats.org/officeDocument/2006/relationships/slide" Target="/ppt/slides/slide4.xml" Id="R5dcd457f447f4a9b" /><Relationship Type="http://schemas.openxmlformats.org/officeDocument/2006/relationships/slide" Target="/ppt/slides/slide5.xml" Id="Rf43fe85343534214" /><Relationship Type="http://schemas.openxmlformats.org/officeDocument/2006/relationships/slide" Target="/ppt/slides/slide6.xml" Id="R80365184c63d4615" /><Relationship Type="http://schemas.openxmlformats.org/officeDocument/2006/relationships/slide" Target="/ppt/slides/slide7.xml" Id="R1ac9d2b7bfad44a0" /><Relationship Type="http://schemas.openxmlformats.org/officeDocument/2006/relationships/slide" Target="/ppt/slides/slide8.xml" Id="R12fc4998d00e4e92" /><Relationship Type="http://schemas.openxmlformats.org/officeDocument/2006/relationships/slide" Target="/ppt/slides/slide9.xml" Id="R466432823c27432d" /><Relationship Type="http://schemas.openxmlformats.org/officeDocument/2006/relationships/slide" Target="/ppt/slides/slide10.xml" Id="R5aede68b546e44c3" /><Relationship Type="http://schemas.openxmlformats.org/officeDocument/2006/relationships/slide" Target="/ppt/slides/slide11.xml" Id="Rf749baa3431d43f0" /><Relationship Type="http://schemas.openxmlformats.org/officeDocument/2006/relationships/slide" Target="/ppt/slides/slide12.xml" Id="R0df3d306799d44e3" /><Relationship Type="http://schemas.openxmlformats.org/officeDocument/2006/relationships/slide" Target="/ppt/slides/slide13.xml" Id="R184fc193b27d4dde" /><Relationship Type="http://schemas.openxmlformats.org/officeDocument/2006/relationships/slide" Target="/ppt/slides/slide14.xml" Id="R136843f96f4f4760" /><Relationship Type="http://schemas.openxmlformats.org/officeDocument/2006/relationships/slide" Target="/ppt/slides/slide15.xml" Id="R574547e0d264491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7a7f29fa572455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4faca73c50e4ebd" /><Relationship Type="http://schemas.openxmlformats.org/officeDocument/2006/relationships/notesMaster" Target="/ppt/notesMasters/notesMaster1.xml" Id="Rfb328a21ed6a4fd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d43ac33ea3540c2" /><Relationship Type="http://schemas.openxmlformats.org/officeDocument/2006/relationships/notesMaster" Target="/ppt/notesMasters/notesMaster1.xml" Id="Rcae15b04734a4d9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901123d31f3439b" /><Relationship Type="http://schemas.openxmlformats.org/officeDocument/2006/relationships/notesMaster" Target="/ppt/notesMasters/notesMaster1.xml" Id="R1aa1df8770f442b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5c4fa13b09f4b27" /><Relationship Type="http://schemas.openxmlformats.org/officeDocument/2006/relationships/notesMaster" Target="/ppt/notesMasters/notesMaster1.xml" Id="Ra49d2c1310dd489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2e438436d10460a" /><Relationship Type="http://schemas.openxmlformats.org/officeDocument/2006/relationships/notesMaster" Target="/ppt/notesMasters/notesMaster1.xml" Id="R4b8c8cfe26b6410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059bef35bae46fb" /><Relationship Type="http://schemas.openxmlformats.org/officeDocument/2006/relationships/notesMaster" Target="/ppt/notesMasters/notesMaster1.xml" Id="R4c1be2e6829a400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552ad66e60d414a" /><Relationship Type="http://schemas.openxmlformats.org/officeDocument/2006/relationships/notesMaster" Target="/ppt/notesMasters/notesMaster1.xml" Id="R44a5469741004f5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3658c7b122349a7" /><Relationship Type="http://schemas.openxmlformats.org/officeDocument/2006/relationships/notesMaster" Target="/ppt/notesMasters/notesMaster1.xml" Id="R94226ce33c7e4dd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07d41d6160b4b1c" /><Relationship Type="http://schemas.openxmlformats.org/officeDocument/2006/relationships/notesMaster" Target="/ppt/notesMasters/notesMaster1.xml" Id="Rbe86f5cb414744d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e3aab2a9e054d36" /><Relationship Type="http://schemas.openxmlformats.org/officeDocument/2006/relationships/notesMaster" Target="/ppt/notesMasters/notesMaster1.xml" Id="R93036287e0ed42d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7756bff7c1f4b64" /><Relationship Type="http://schemas.openxmlformats.org/officeDocument/2006/relationships/notesMaster" Target="/ppt/notesMasters/notesMaster1.xml" Id="R32bc6e21373c4e3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f2b79f8a6dc48f6" /><Relationship Type="http://schemas.openxmlformats.org/officeDocument/2006/relationships/notesMaster" Target="/ppt/notesMasters/notesMaster1.xml" Id="R93da290b9491468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7bb4d2f5fab47d9" /><Relationship Type="http://schemas.openxmlformats.org/officeDocument/2006/relationships/notesMaster" Target="/ppt/notesMasters/notesMaster1.xml" Id="R4be77496d8ce493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4637390665144f6" /><Relationship Type="http://schemas.openxmlformats.org/officeDocument/2006/relationships/notesMaster" Target="/ppt/notesMasters/notesMaster1.xml" Id="R9021791b8900470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68a242aa9b54b08" /><Relationship Type="http://schemas.openxmlformats.org/officeDocument/2006/relationships/notesMaster" Target="/ppt/notesMasters/notesMaster1.xml" Id="R4296e237053840a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Google Slides: Urban Forest Presentation (Architect)</a:t>
            </a:r>
          </a:p>
          <a:p xmlns:a="http://schemas.openxmlformats.org/drawingml/2006/main">
            <a:r>
              <a:t>- User-provided PDFs: Urban Forest Dimensions; Urban Forest Topography Survey</a:t>
            </a:r>
          </a:p>
          <a:p xmlns:a="http://schemas.openxmlformats.org/drawingml/2006/main">
            <a:r>
              <a:t>- User-provided activity reference images</a:t>
            </a:r>
          </a:p>
          <a:p xmlns:a="http://schemas.openxmlformats.org/drawingml/2006/main">
            <a:r>
              <a:t>- AI-generated conceptual visualization based on the supplied brief and references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Google Slides: Urban Forest Presentation (Architect)</a:t>
            </a:r>
          </a:p>
          <a:p xmlns:a="http://schemas.openxmlformats.org/drawingml/2006/main">
            <a:r>
              <a:t>- User-provided PDFs: Urban Forest Dimensions; Urban Forest Topography Survey</a:t>
            </a:r>
          </a:p>
          <a:p xmlns:a="http://schemas.openxmlformats.org/drawingml/2006/main">
            <a:r>
              <a:t>- User-provided activity reference images</a:t>
            </a:r>
          </a:p>
          <a:p xmlns:a="http://schemas.openxmlformats.org/drawingml/2006/main">
            <a:r>
              <a:t>- AI-generated conceptual visualization based on the supplied brief and references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Google Slides: Urban Forest Presentation (Architect)</a:t>
            </a:r>
          </a:p>
          <a:p xmlns:a="http://schemas.openxmlformats.org/drawingml/2006/main">
            <a:r>
              <a:t>- User-provided PDFs: Urban Forest Dimensions; Urban Forest Topography Survey</a:t>
            </a:r>
          </a:p>
          <a:p xmlns:a="http://schemas.openxmlformats.org/drawingml/2006/main">
            <a:r>
              <a:t>- User-provided activity reference images</a:t>
            </a:r>
          </a:p>
          <a:p xmlns:a="http://schemas.openxmlformats.org/drawingml/2006/main">
            <a:r>
              <a:t>- AI-generated conceptual visualization based on the supplied brief and references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Google Slides: Urban Forest Presentation (Architect)</a:t>
            </a:r>
          </a:p>
          <a:p xmlns:a="http://schemas.openxmlformats.org/drawingml/2006/main">
            <a:r>
              <a:t>- User-provided PDFs: Urban Forest Dimensions; Urban Forest Topography Survey</a:t>
            </a:r>
          </a:p>
          <a:p xmlns:a="http://schemas.openxmlformats.org/drawingml/2006/main">
            <a:r>
              <a:t>- User-provided activity reference images</a:t>
            </a:r>
          </a:p>
          <a:p xmlns:a="http://schemas.openxmlformats.org/drawingml/2006/main">
            <a:r>
              <a:t>- AI-generated conceptual visualization based on the supplied brief and references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Google Slides: Urban Forest Presentation (Architect)</a:t>
            </a:r>
          </a:p>
          <a:p xmlns:a="http://schemas.openxmlformats.org/drawingml/2006/main">
            <a:r>
              <a:t>- User-provided PDFs: Urban Forest Dimensions; Urban Forest Topography Survey</a:t>
            </a:r>
          </a:p>
          <a:p xmlns:a="http://schemas.openxmlformats.org/drawingml/2006/main">
            <a:r>
              <a:t>- User-provided activity reference images</a:t>
            </a:r>
          </a:p>
          <a:p xmlns:a="http://schemas.openxmlformats.org/drawingml/2006/main">
            <a:r>
              <a:t>- AI-generated conceptual visualization based on the supplied brief and references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Google Slides: Urban Forest Presentation (Architect)</a:t>
            </a:r>
          </a:p>
          <a:p xmlns:a="http://schemas.openxmlformats.org/drawingml/2006/main">
            <a:r>
              <a:t>- User-provided PDFs: Urban Forest Dimensions; Urban Forest Topography Survey</a:t>
            </a:r>
          </a:p>
          <a:p xmlns:a="http://schemas.openxmlformats.org/drawingml/2006/main">
            <a:r>
              <a:t>- User-provided activity reference images</a:t>
            </a:r>
          </a:p>
          <a:p xmlns:a="http://schemas.openxmlformats.org/drawingml/2006/main">
            <a:r>
              <a:t>- AI-generated conceptual visualization based on the supplied brief and references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Google Slides: Urban Forest Presentation (Architect)</a:t>
            </a:r>
          </a:p>
          <a:p xmlns:a="http://schemas.openxmlformats.org/drawingml/2006/main">
            <a:r>
              <a:t>- User-provided PDFs: Urban Forest Dimensions; Urban Forest Topography Survey</a:t>
            </a:r>
          </a:p>
          <a:p xmlns:a="http://schemas.openxmlformats.org/drawingml/2006/main">
            <a:r>
              <a:t>- User-provided activity reference images</a:t>
            </a:r>
          </a:p>
          <a:p xmlns:a="http://schemas.openxmlformats.org/drawingml/2006/main">
            <a:r>
              <a:t>- AI-generated conceptual visualization based on the supplied brief and references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Google Slides: Urban Forest Presentation (Architect)</a:t>
            </a:r>
          </a:p>
          <a:p xmlns:a="http://schemas.openxmlformats.org/drawingml/2006/main">
            <a:r>
              <a:t>- User-provided PDFs: Urban Forest Dimensions; Urban Forest Topography Survey</a:t>
            </a:r>
          </a:p>
          <a:p xmlns:a="http://schemas.openxmlformats.org/drawingml/2006/main">
            <a:r>
              <a:t>- User-provided activity reference images</a:t>
            </a:r>
          </a:p>
          <a:p xmlns:a="http://schemas.openxmlformats.org/drawingml/2006/main">
            <a:r>
              <a:t>- AI-generated conceptual visualization based on the supplied brief and references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Google Slides: Urban Forest Presentation (Architect)</a:t>
            </a:r>
          </a:p>
          <a:p xmlns:a="http://schemas.openxmlformats.org/drawingml/2006/main">
            <a:r>
              <a:t>- User-provided PDFs: Urban Forest Dimensions; Urban Forest Topography Survey</a:t>
            </a:r>
          </a:p>
          <a:p xmlns:a="http://schemas.openxmlformats.org/drawingml/2006/main">
            <a:r>
              <a:t>- User-provided activity reference images</a:t>
            </a:r>
          </a:p>
          <a:p xmlns:a="http://schemas.openxmlformats.org/drawingml/2006/main">
            <a:r>
              <a:t>- AI-generated conceptual visualization based on the supplied brief and references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Google Slides: Urban Forest Presentation (Architect)</a:t>
            </a:r>
          </a:p>
          <a:p xmlns:a="http://schemas.openxmlformats.org/drawingml/2006/main">
            <a:r>
              <a:t>- User-provided PDFs: Urban Forest Dimensions; Urban Forest Topography Survey</a:t>
            </a:r>
          </a:p>
          <a:p xmlns:a="http://schemas.openxmlformats.org/drawingml/2006/main">
            <a:r>
              <a:t>- User-provided activity reference images</a:t>
            </a:r>
          </a:p>
          <a:p xmlns:a="http://schemas.openxmlformats.org/drawingml/2006/main">
            <a:r>
              <a:t>- AI-generated conceptual visualization based on the supplied brief and references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Google Slides: Urban Forest Presentation (Architect)</a:t>
            </a:r>
          </a:p>
          <a:p xmlns:a="http://schemas.openxmlformats.org/drawingml/2006/main">
            <a:r>
              <a:t>- User-provided PDFs: Urban Forest Dimensions; Urban Forest Topography Survey</a:t>
            </a:r>
          </a:p>
          <a:p xmlns:a="http://schemas.openxmlformats.org/drawingml/2006/main">
            <a:r>
              <a:t>- User-provided activity reference images</a:t>
            </a:r>
          </a:p>
          <a:p xmlns:a="http://schemas.openxmlformats.org/drawingml/2006/main">
            <a:r>
              <a:t>- AI-generated conceptual visualization based on the supplied brief and references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Google Slides: Urban Forest Presentation (Architect)</a:t>
            </a:r>
          </a:p>
          <a:p xmlns:a="http://schemas.openxmlformats.org/drawingml/2006/main">
            <a:r>
              <a:t>- User-provided PDFs: Urban Forest Dimensions; Urban Forest Topography Survey</a:t>
            </a:r>
          </a:p>
          <a:p xmlns:a="http://schemas.openxmlformats.org/drawingml/2006/main">
            <a:r>
              <a:t>- User-provided activity reference images</a:t>
            </a:r>
          </a:p>
          <a:p xmlns:a="http://schemas.openxmlformats.org/drawingml/2006/main">
            <a:r>
              <a:t>- AI-generated conceptual visualization based on the supplied brief and references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Google Slides: Urban Forest Presentation (Architect)</a:t>
            </a:r>
          </a:p>
          <a:p xmlns:a="http://schemas.openxmlformats.org/drawingml/2006/main">
            <a:r>
              <a:t>- User-provided PDFs: Urban Forest Dimensions; Urban Forest Topography Survey</a:t>
            </a:r>
          </a:p>
          <a:p xmlns:a="http://schemas.openxmlformats.org/drawingml/2006/main">
            <a:r>
              <a:t>- User-provided activity reference images</a:t>
            </a:r>
          </a:p>
          <a:p xmlns:a="http://schemas.openxmlformats.org/drawingml/2006/main">
            <a:r>
              <a:t>- AI-generated conceptual visualization based on the supplied brief and references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Google Slides: Urban Forest Presentation (Architect)</a:t>
            </a:r>
          </a:p>
          <a:p xmlns:a="http://schemas.openxmlformats.org/drawingml/2006/main">
            <a:r>
              <a:t>- User-provided PDFs: Urban Forest Dimensions; Urban Forest Topography Survey</a:t>
            </a:r>
          </a:p>
          <a:p xmlns:a="http://schemas.openxmlformats.org/drawingml/2006/main">
            <a:r>
              <a:t>- User-provided activity reference images</a:t>
            </a:r>
          </a:p>
          <a:p xmlns:a="http://schemas.openxmlformats.org/drawingml/2006/main">
            <a:r>
              <a:t>- AI-generated conceptual visualization based on the supplied brief and references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Google Slides: Urban Forest Presentation (Architect)</a:t>
            </a:r>
          </a:p>
          <a:p xmlns:a="http://schemas.openxmlformats.org/drawingml/2006/main">
            <a:r>
              <a:t>- User-provided PDFs: Urban Forest Dimensions; Urban Forest Topography Survey</a:t>
            </a:r>
          </a:p>
          <a:p xmlns:a="http://schemas.openxmlformats.org/drawingml/2006/main">
            <a:r>
              <a:t>- User-provided activity reference images</a:t>
            </a:r>
          </a:p>
          <a:p xmlns:a="http://schemas.openxmlformats.org/drawingml/2006/main">
            <a:r>
              <a:t>- AI-generated conceptual visualization based on the supplied brief and references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403d899b3894b3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eb66f38495246ec" /><Relationship Type="http://schemas.openxmlformats.org/officeDocument/2006/relationships/slideLayout" Target="/ppt/slideLayouts/slideLayout1.xml" Id="Rabba99ab997c4e4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bba99ab997c4e4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f2082a689b481c" /><Relationship Type="http://schemas.openxmlformats.org/officeDocument/2006/relationships/image" Target="/ppt/media/image.jpeg" Id="R20e8c98754ab4f85" /><Relationship Type="http://schemas.openxmlformats.org/officeDocument/2006/relationships/notesSlide" Target="/ppt/notesSlides/notesSlide1.xml" Id="R00fedd5fbd9a44f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5c5f177564471d" /><Relationship Type="http://schemas.openxmlformats.org/officeDocument/2006/relationships/image" Target="/ppt/media/image2.jpeg" Id="R57b8cb3900ea488a" /><Relationship Type="http://schemas.openxmlformats.org/officeDocument/2006/relationships/image" Target="/ppt/media/image3.jpeg" Id="Ra08d28f2df594574" /><Relationship Type="http://schemas.openxmlformats.org/officeDocument/2006/relationships/notesSlide" Target="/ppt/notesSlides/notesSlide2.xml" Id="R8280ccea911148d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38b706efb54bcc" /><Relationship Type="http://schemas.openxmlformats.org/officeDocument/2006/relationships/image" Target="/ppt/media/image4.jpeg" Id="R55948915c7eb4b8c" /><Relationship Type="http://schemas.openxmlformats.org/officeDocument/2006/relationships/notesSlide" Target="/ppt/notesSlides/notesSlide3.xml" Id="R320d4c095a5849c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0cecec3dbe4750" /><Relationship Type="http://schemas.openxmlformats.org/officeDocument/2006/relationships/image" Target="/ppt/media/image5.jpeg" Id="R662cb367c61b46a7" /><Relationship Type="http://schemas.openxmlformats.org/officeDocument/2006/relationships/notesSlide" Target="/ppt/notesSlides/notesSlide4.xml" Id="R27f367082ecc4af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b3f4e5bad94e2a" /><Relationship Type="http://schemas.openxmlformats.org/officeDocument/2006/relationships/image" Target="/ppt/media/image6.jpeg" Id="Rd99ab0a92bd84732" /><Relationship Type="http://schemas.openxmlformats.org/officeDocument/2006/relationships/notesSlide" Target="/ppt/notesSlides/notesSlide5.xml" Id="R90fde128138d4e6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c483e3a97f4d19" /><Relationship Type="http://schemas.openxmlformats.org/officeDocument/2006/relationships/image" Target="/ppt/media/image7.jpeg" Id="R49ca9f50f8b244eb" /><Relationship Type="http://schemas.openxmlformats.org/officeDocument/2006/relationships/notesSlide" Target="/ppt/notesSlides/notesSlide6.xml" Id="R32645da753d543c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e125454a0c4e41" /><Relationship Type="http://schemas.openxmlformats.org/officeDocument/2006/relationships/image" Target="/ppt/media/image8.jpeg" Id="R75f1ce250c5c43e0" /><Relationship Type="http://schemas.openxmlformats.org/officeDocument/2006/relationships/notesSlide" Target="/ppt/notesSlides/notesSlide7.xml" Id="Rad7c895c7c2945d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e585b81eb44976" /><Relationship Type="http://schemas.openxmlformats.org/officeDocument/2006/relationships/image" Target="/ppt/media/image9.jpeg" Id="Rbf53d401a4b94f56" /><Relationship Type="http://schemas.openxmlformats.org/officeDocument/2006/relationships/notesSlide" Target="/ppt/notesSlides/notesSlide8.xml" Id="R8c8c1eda4d0543f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b9cbd18030444f" /><Relationship Type="http://schemas.openxmlformats.org/officeDocument/2006/relationships/image" Target="/ppt/media/image10.jpeg" Id="R3390e807092947c0" /><Relationship Type="http://schemas.openxmlformats.org/officeDocument/2006/relationships/notesSlide" Target="/ppt/notesSlides/notesSlide9.xml" Id="R7d12d588021d434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c01bb738fd46da" /><Relationship Type="http://schemas.openxmlformats.org/officeDocument/2006/relationships/image" Target="/ppt/media/image11.jpeg" Id="Rf97296f4e19440a9" /><Relationship Type="http://schemas.openxmlformats.org/officeDocument/2006/relationships/notesSlide" Target="/ppt/notesSlides/notesSlide10.xml" Id="R04311d52062c49e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a2e3b1b074459d" /><Relationship Type="http://schemas.openxmlformats.org/officeDocument/2006/relationships/image" Target="/ppt/media/image12.jpeg" Id="Rc1cc9b1797eb4771" /><Relationship Type="http://schemas.openxmlformats.org/officeDocument/2006/relationships/notesSlide" Target="/ppt/notesSlides/notesSlide11.xml" Id="Rb2786cd7cd2f475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da756279d94b8f" /><Relationship Type="http://schemas.openxmlformats.org/officeDocument/2006/relationships/image" Target="/ppt/media/image13.jpeg" Id="Ref63078da69c4301" /><Relationship Type="http://schemas.openxmlformats.org/officeDocument/2006/relationships/notesSlide" Target="/ppt/notesSlides/notesSlide12.xml" Id="Rabca718c337b4dd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39cd4f6480400d" /><Relationship Type="http://schemas.openxmlformats.org/officeDocument/2006/relationships/image" Target="/ppt/media/image14.jpeg" Id="R96a26e42685e4023" /><Relationship Type="http://schemas.openxmlformats.org/officeDocument/2006/relationships/notesSlide" Target="/ppt/notesSlides/notesSlide13.xml" Id="Ra436d11c74b54d5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a97aa1f1054659" /><Relationship Type="http://schemas.openxmlformats.org/officeDocument/2006/relationships/image" Target="/ppt/media/image15.jpeg" Id="Rc522db5251a64c96" /><Relationship Type="http://schemas.openxmlformats.org/officeDocument/2006/relationships/notesSlide" Target="/ppt/notesSlides/notesSlide14.xml" Id="Rb920681ca58e47b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c3f804613c40ac" /><Relationship Type="http://schemas.openxmlformats.org/officeDocument/2006/relationships/image" Target="/ppt/media/image16.jpeg" Id="R5abb7c69bf4e4c5d" /><Relationship Type="http://schemas.openxmlformats.org/officeDocument/2006/relationships/notesSlide" Target="/ppt/notesSlides/notesSlide15.xml" Id="R7cdb5543645243b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e8c98754ab4f85"/>
          <a:srcRect xmlns:a="http://schemas.openxmlformats.org/drawingml/2006/main" l="7883" t="0" r="788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762500" y="0"/>
            <a:ext cx="74295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CA27BB-B7D3-4B2F-AD0C-46E5BBF30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E7D9A8-CA92-44E0-BAD7-6BD26AF86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04850"/>
            <a:ext cx="381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D5A3A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D5A3A"/>
                </a:solidFill>
                <a:latin typeface="Arial"/>
                <a:ea typeface="Arial"/>
                <a:cs typeface="Arial"/>
              </a:rPr>
              <a:t>ARCHITECTURAL CONCEPT PRESENTATION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6C1494-22A7-42B6-AB29-67235C03C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81125"/>
            <a:ext cx="3905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2019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102019"/>
                </a:solidFill>
                <a:latin typeface="Arial"/>
                <a:ea typeface="Arial"/>
                <a:cs typeface="Arial"/>
              </a:rPr>
              <a:t>Urban Forest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73BF68-F583-482D-9546-A125418F3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43125"/>
            <a:ext cx="3714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0D5A3A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D5A3A"/>
                </a:solidFill>
                <a:latin typeface="Arial"/>
                <a:ea typeface="Arial"/>
                <a:cs typeface="Arial"/>
              </a:rPr>
              <a:t>at Education City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CDEB2B-9862-48F0-80DF-DED9776BE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009900"/>
            <a:ext cx="3714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45B"/>
                </a:solidFill>
                <a:latin typeface="Arial"/>
                <a:ea typeface="Arial"/>
                <a:cs typeface="Arial"/>
              </a:rPr>
              <a:t>20-acre ecological master plan</a:t>
            </a:r>
          </a:p>
          <a:p xmlns:a="http://schemas.openxmlformats.org/drawingml/2006/main">
            <a:pPr algn="l">
              <a:defRPr sz="1800" b="0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45B"/>
                </a:solidFill>
                <a:latin typeface="Arial"/>
                <a:ea typeface="Arial"/>
                <a:cs typeface="Arial"/>
              </a:rPr>
              <a:t>and 3D visualization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00391F-E3F6-4612-B4C9-14A07FE50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238625"/>
            <a:ext cx="1238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8A8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E4CC2A-2530-4F01-8969-BABF6FA3A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33900"/>
            <a:ext cx="37147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02019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02019"/>
                </a:solidFill>
                <a:latin typeface="Arial"/>
                <a:ea typeface="Arial"/>
                <a:cs typeface="Arial"/>
              </a:rPr>
              <a:t>A climate-responsive destination combining native afforestation, education, food production and low-impact recreation.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70A9AF-6FE2-4933-9E93-B34616B04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3415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3645B"/>
                </a:solidFill>
                <a:latin typeface="Arial"/>
                <a:ea typeface="Arial"/>
                <a:cs typeface="Arial"/>
              </a:rPr>
              <a:t>URBAN FOREST  •  EDUCATION CITY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1F767C-5859-49F9-BB63-5B01C6A80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5151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3645B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58241748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6C566A-CE2F-4934-AF04-0BDB45E69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8575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D5A3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0D5A3A"/>
                </a:solidFill>
                <a:latin typeface="Arial"/>
                <a:ea typeface="Arial"/>
                <a:cs typeface="Arial"/>
              </a:rPr>
              <a:t>SITE FRAMEWORK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F82AFF-10E4-4C53-98A5-421547132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953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019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02019"/>
                </a:solidFill>
                <a:latin typeface="Arial"/>
                <a:ea typeface="Arial"/>
                <a:cs typeface="Arial"/>
              </a:rPr>
              <a:t>A 20-acre destination shaped by road, slope and water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36B8C4-BFD0-42EB-99AA-F094A2F33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057275"/>
            <a:ext cx="11201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0C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FCDB72-48B2-41B2-9E29-446225A74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3415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3645B"/>
                </a:solidFill>
                <a:latin typeface="Arial"/>
                <a:ea typeface="Arial"/>
                <a:cs typeface="Arial"/>
              </a:rPr>
              <a:t>URBAN FOREST  •  EDUCATION CITY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96EF80-F247-4646-BC06-E55B68A6F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5151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3645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b8cb3900ea488a"/>
          <a:stretch xmlns:a="http://schemas.openxmlformats.org/drawingml/2006/main"/>
        </p:blipFill>
        <p:spPr>
          <a:xfrm xmlns:a="http://schemas.openxmlformats.org/drawingml/2006/main">
            <a:off x="547418" y="1295400"/>
            <a:ext cx="5229764" cy="3695700"/>
          </a:xfrm>
          <a:prstGeom xmlns:a="http://schemas.openxmlformats.org/drawingml/2006/main" prst="rect">
            <a:avLst/>
          </a:prstGeom>
        </p:spPr>
      </p:pic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8d28f2df594574"/>
          <a:stretch xmlns:a="http://schemas.openxmlformats.org/drawingml/2006/main"/>
        </p:blipFill>
        <p:spPr>
          <a:xfrm xmlns:a="http://schemas.openxmlformats.org/drawingml/2006/main">
            <a:off x="6414818" y="1295400"/>
            <a:ext cx="5229764" cy="36957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60AD74-E1FC-4721-9B9D-F8646BDE1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10540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D5A3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D5A3A"/>
                </a:solidFill>
                <a:latin typeface="Arial"/>
                <a:ea typeface="Arial"/>
                <a:cs typeface="Arial"/>
              </a:rPr>
              <a:t>SITE BOUNDARY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BDFC62-BE1E-475E-888D-A3F1D8D55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510540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D5A3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0D5A3A"/>
                </a:solidFill>
                <a:latin typeface="Arial"/>
                <a:ea typeface="Arial"/>
                <a:cs typeface="Arial"/>
              </a:rPr>
              <a:t>TOPOGRAPHY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D773BA-14F7-4D44-998A-CA147504B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50545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0C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FBA1F4-FFDB-4EA7-9F74-5C24189A7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69595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02019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02019"/>
                </a:solidFill>
                <a:latin typeface="Arial"/>
                <a:ea typeface="Arial"/>
                <a:cs typeface="Arial"/>
              </a:rPr>
              <a:t>20 ACRES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011271-1D11-4539-8384-4AD29464A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5695950"/>
            <a:ext cx="3905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2019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2019"/>
                </a:solidFill>
                <a:latin typeface="Arial"/>
                <a:ea typeface="Arial"/>
                <a:cs typeface="Arial"/>
              </a:rPr>
              <a:t>~18 ACRES NATIVE PLANTATION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847D26-B6F3-487A-B275-18358FA07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5695950"/>
            <a:ext cx="3790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10201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02019"/>
                </a:solidFill>
                <a:latin typeface="Arial"/>
                <a:ea typeface="Arial"/>
                <a:cs typeface="Arial"/>
              </a:rPr>
              <a:t>ROAD ACCESS + PROTECTED WATER EDGE</a:t>
            </a:r>
          </a:p>
        </p:txBody>
      </p:sp>
    </p:spTree>
    <p:extLst>
      <p:ext uri="{BB962C8B-B14F-4D97-AF65-F5344CB8AC3E}">
        <p14:creationId xmlns:p14="http://schemas.microsoft.com/office/powerpoint/2010/main" val="60276694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048ED2-82E6-46DA-AE77-AE59DDA11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8575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D5A3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0D5A3A"/>
                </a:solidFill>
                <a:latin typeface="Arial"/>
                <a:ea typeface="Arial"/>
                <a:cs typeface="Arial"/>
              </a:rPr>
              <a:t>MASTER PLAN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7F7A4D-41F7-4423-B5CB-303302BCD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953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019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02019"/>
                </a:solidFill>
                <a:latin typeface="Arial"/>
                <a:ea typeface="Arial"/>
                <a:cs typeface="Arial"/>
              </a:rPr>
              <a:t>One ecological trail network connects every activity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890F59-7950-4832-920B-D7395727E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057275"/>
            <a:ext cx="11201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0C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D457D3-F196-48A0-9073-E9AAA8143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3415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3645B"/>
                </a:solidFill>
                <a:latin typeface="Arial"/>
                <a:ea typeface="Arial"/>
                <a:cs typeface="Arial"/>
              </a:rPr>
              <a:t>URBAN FOREST  •  EDUCATION CITY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EA1350-FA55-4F0E-8408-B589E9AE6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5151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3645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948915c7eb4b8c"/>
          <a:stretch xmlns:a="http://schemas.openxmlformats.org/drawingml/2006/main"/>
        </p:blipFill>
        <p:spPr>
          <a:xfrm xmlns:a="http://schemas.openxmlformats.org/drawingml/2006/main">
            <a:off x="1867248" y="1143000"/>
            <a:ext cx="8457504" cy="52197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12828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2cb367c61b46a7"/>
          <a:srcRect xmlns:a="http://schemas.openxmlformats.org/drawingml/2006/main" l="0" t="21826" r="0" b="2182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52959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4FE948-243D-47FD-88C2-384FAFF47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21970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5A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0BB9D0-A0E3-4865-AA00-038231576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334000"/>
            <a:ext cx="121920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2FE5FA-2918-41DA-B8A6-D0AA6077A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72125"/>
            <a:ext cx="533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D5A3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D5A3A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356D1F-309E-4153-BFB2-7E1D06AFA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486400"/>
            <a:ext cx="971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019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02019"/>
                </a:solidFill>
                <a:latin typeface="Arial"/>
                <a:ea typeface="Arial"/>
                <a:cs typeface="Arial"/>
              </a:rPr>
              <a:t>The activity hub keeps every use visible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8E7F40-3587-4977-8C15-934B26DA0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600075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B"/>
                </a:solidFill>
                <a:latin typeface="Arial"/>
                <a:ea typeface="Arial"/>
                <a:cs typeface="Arial"/>
              </a:rPr>
              <a:t>Arrival, gardens, food, learning, water and recreation are grouped around clear paths while the native forest remains dominant.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1B1F83-96F6-47E2-A445-CA831B325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3415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3645B"/>
                </a:solidFill>
                <a:latin typeface="Arial"/>
                <a:ea typeface="Arial"/>
                <a:cs typeface="Arial"/>
              </a:rPr>
              <a:t>URBAN FOREST  •  EDUCATION CITY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299A79-2DB4-4B45-B04B-F5C1AB180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5151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3645B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06584866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9ab0a92bd84732"/>
          <a:srcRect xmlns:a="http://schemas.openxmlformats.org/drawingml/2006/main" l="0" t="14707" r="0" b="1470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52959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0C944C-5B11-4285-9D31-92C3FCAFE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21970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5A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AACECC-B77C-44A1-B6FC-FAB476DB5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334000"/>
            <a:ext cx="121920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737101-F031-4A03-8F88-1FA4921A0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72125"/>
            <a:ext cx="533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D5A3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D5A3A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F5A0AF-40DE-4E06-9E0B-C9AA780EC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486400"/>
            <a:ext cx="971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019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02019"/>
                </a:solidFill>
                <a:latin typeface="Arial"/>
                <a:ea typeface="Arial"/>
                <a:cs typeface="Arial"/>
              </a:rPr>
              <a:t>A modest, welcoming arrival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2F4608-49D4-46E0-A2AE-5DBDA494F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600075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B"/>
                </a:solidFill>
                <a:latin typeface="Arial"/>
                <a:ea typeface="Arial"/>
                <a:cs typeface="Arial"/>
              </a:rPr>
              <a:t>The entrance combines reception, limited permeable parking and discreet staff facilities before visitors enter the trail system.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B1BEC2-CAAB-4549-B5BC-E6BBBDEDD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3415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3645B"/>
                </a:solidFill>
                <a:latin typeface="Arial"/>
                <a:ea typeface="Arial"/>
                <a:cs typeface="Arial"/>
              </a:rPr>
              <a:t>URBAN FOREST  •  EDUCATION CITY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7D7CF5-8FA1-4D7B-974B-6F1738F11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5151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3645B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64463150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ca9f50f8b244eb"/>
          <a:srcRect xmlns:a="http://schemas.openxmlformats.org/drawingml/2006/main" l="0" t="10509" r="0" b="1050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52959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2673B8-064C-44AC-9B29-2C512364E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21970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5A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234295-B5D8-47C3-A27F-83C502070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334000"/>
            <a:ext cx="121920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8E0A73-A7AE-4345-AD2B-EBE5A81E3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72125"/>
            <a:ext cx="533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D5A3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D5A3A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CB7028-6A48-4F94-B80B-09F280374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486400"/>
            <a:ext cx="971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019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02019"/>
                </a:solidFill>
                <a:latin typeface="Arial"/>
                <a:ea typeface="Arial"/>
                <a:cs typeface="Arial"/>
              </a:rPr>
              <a:t>A shaded forest food court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452610-CBF0-47D5-A7A1-75AF440E8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600075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B"/>
                </a:solidFill>
                <a:latin typeface="Arial"/>
                <a:ea typeface="Arial"/>
                <a:cs typeface="Arial"/>
              </a:rPr>
              <a:t>Compact service kiosks, communal timber tables and gravel surfacing create a lively destination without a large building footprint.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00667A-DF1B-4E03-8682-8C84A9FBB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3415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3645B"/>
                </a:solidFill>
                <a:latin typeface="Arial"/>
                <a:ea typeface="Arial"/>
                <a:cs typeface="Arial"/>
              </a:rPr>
              <a:t>URBAN FOREST  •  EDUCATION CITY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860101-7644-40F8-99C1-84A6C6858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5151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3645B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5532162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f1ce250c5c43e0"/>
          <a:srcRect xmlns:a="http://schemas.openxmlformats.org/drawingml/2006/main" l="0" t="17422" r="0" b="1742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52959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901978-A9E0-4E64-B675-C1F13713F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21970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5A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074D2D-40A1-4525-8D54-69D5D76DD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334000"/>
            <a:ext cx="121920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BBE6E3-7E85-46B8-AB27-50DE8F2D1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72125"/>
            <a:ext cx="533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D5A3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D5A3A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58E2B9-FA84-4B2A-8AF9-6F72248CD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486400"/>
            <a:ext cx="971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019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02019"/>
                </a:solidFill>
                <a:latin typeface="Arial"/>
                <a:ea typeface="Arial"/>
                <a:cs typeface="Arial"/>
              </a:rPr>
              <a:t>Gardens become places to learn and participate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97E70D-DBE5-46F0-8C86-A4AA4B358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600075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B"/>
                </a:solidFill>
                <a:latin typeface="Arial"/>
                <a:ea typeface="Arial"/>
                <a:cs typeface="Arial"/>
              </a:rPr>
              <a:t>Herbal, vegetable and community plots combine food production with workshops, composting, potting and environmental education.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C26F82-9398-4FC8-9052-BF3DD36D7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3415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3645B"/>
                </a:solidFill>
                <a:latin typeface="Arial"/>
                <a:ea typeface="Arial"/>
                <a:cs typeface="Arial"/>
              </a:rPr>
              <a:t>URBAN FOREST  •  EDUCATION CITY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CD1695-6715-4DE6-8F35-976331924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5151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3645B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68231632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53d401a4b94f56"/>
          <a:srcRect xmlns:a="http://schemas.openxmlformats.org/drawingml/2006/main" l="0" t="17422" r="0" b="1742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52959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83B0FF-46F8-4EF6-905D-59D859573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21970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5A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C1CD80-1D99-449A-9E02-59D99CE27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334000"/>
            <a:ext cx="121920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54491C-A9B0-42F4-B7F9-B42872F80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72125"/>
            <a:ext cx="533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D5A3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D5A3A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EE834A-BCB5-4BFF-97E5-0EF4312E5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486400"/>
            <a:ext cx="971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019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02019"/>
                </a:solidFill>
                <a:latin typeface="Arial"/>
                <a:ea typeface="Arial"/>
                <a:cs typeface="Arial"/>
              </a:rPr>
              <a:t>The wetland anchors the visitor experience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25F513-9CA4-4E4D-9BDF-883A375E6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600075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B"/>
                </a:solidFill>
                <a:latin typeface="Arial"/>
                <a:ea typeface="Arial"/>
                <a:cs typeface="Arial"/>
              </a:rPr>
              <a:t>A natural pond, boardwalk and modest shallow-water dining platforms support ecology, observation and controlled hospitality.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37C593-8B3C-4C0A-AE86-DB8BAFE02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3415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3645B"/>
                </a:solidFill>
                <a:latin typeface="Arial"/>
                <a:ea typeface="Arial"/>
                <a:cs typeface="Arial"/>
              </a:rPr>
              <a:t>URBAN FOREST  •  EDUCATION CITY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712044-CDAF-430F-9A56-C82F2B653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5151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3645B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9879294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90e807092947c0"/>
          <a:srcRect xmlns:a="http://schemas.openxmlformats.org/drawingml/2006/main" l="0" t="17422" r="0" b="1742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52959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B4B00D-3973-449A-9978-408B9BCD7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21970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5A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D24ACC-1915-4DFD-AD3A-E69D6B000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334000"/>
            <a:ext cx="121920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4FC8D8-0A4C-46B3-AB57-F51445949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72125"/>
            <a:ext cx="533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D5A3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D5A3A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145C24-9A73-4600-8188-23A5CDA6E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486400"/>
            <a:ext cx="971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019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02019"/>
                </a:solidFill>
                <a:latin typeface="Arial"/>
                <a:ea typeface="Arial"/>
                <a:cs typeface="Arial"/>
              </a:rPr>
              <a:t>The stream extends water through the forest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D8E48E-4D42-4D8E-974C-8E6E5C334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600075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B"/>
                </a:solidFill>
                <a:latin typeface="Arial"/>
                <a:ea typeface="Arial"/>
                <a:cs typeface="Arial"/>
              </a:rPr>
              <a:t>Stone-lined channels, timber bridges, gazebos and small retreat cabins create a quieter experience between wetland and camping.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344C96-9AAE-4B71-B2B1-7B50E0740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3415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3645B"/>
                </a:solidFill>
                <a:latin typeface="Arial"/>
                <a:ea typeface="Arial"/>
                <a:cs typeface="Arial"/>
              </a:rPr>
              <a:t>URBAN FOREST  •  EDUCATION CITY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AAE64C-C31D-4C0D-8FCC-CD0B2D32D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5151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3645B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58876886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7296f4e19440a9"/>
          <a:srcRect xmlns:a="http://schemas.openxmlformats.org/drawingml/2006/main" l="0" t="14729" r="0" b="1472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52959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7CE6FC-1547-4FE4-8D36-EF659007A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21970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5A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076B2C-069D-4576-AEBE-75A675189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334000"/>
            <a:ext cx="121920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693A46-6E8D-4869-9E0C-063C823AB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72125"/>
            <a:ext cx="533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D5A3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D5A3A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51EF6A-BC90-41F4-9186-C36EC4283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486400"/>
            <a:ext cx="971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019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02019"/>
                </a:solidFill>
                <a:latin typeface="Arial"/>
                <a:ea typeface="Arial"/>
                <a:cs typeface="Arial"/>
              </a:rPr>
              <a:t>Beekeeping supports ecology and education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4F4C88-E620-42C2-89E2-BF234EB01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600075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B"/>
                </a:solidFill>
                <a:latin typeface="Arial"/>
                <a:ea typeface="Arial"/>
                <a:cs typeface="Arial"/>
              </a:rPr>
              <a:t>A screened apiary provides safe working space, pollinator planting and a separated visitor observation route.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8ABFFE-A375-4A7A-96B1-CCF3FB3E0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3415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3645B"/>
                </a:solidFill>
                <a:latin typeface="Arial"/>
                <a:ea typeface="Arial"/>
                <a:cs typeface="Arial"/>
              </a:rPr>
              <a:t>URBAN FOREST  •  EDUCATION CITY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F334AF-05DB-4CDF-BDD1-DD70702AB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5151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3645B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78766220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cc9b1797eb4771"/>
          <a:srcRect xmlns:a="http://schemas.openxmlformats.org/drawingml/2006/main" l="0" t="17369" r="0" b="1736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52959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B8D354-BC4C-4A77-9703-B74213A0C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21970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5A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4ED972-7C40-4843-A9B4-D70A9DBEC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334000"/>
            <a:ext cx="121920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66FF2D-43C1-4126-A981-FAB22946B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72125"/>
            <a:ext cx="533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D5A3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D5A3A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BA3875-2814-475E-843B-1D226DBB1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486400"/>
            <a:ext cx="971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019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02019"/>
                </a:solidFill>
                <a:latin typeface="Arial"/>
                <a:ea typeface="Arial"/>
                <a:cs typeface="Arial"/>
              </a:rPr>
              <a:t>The butterfly garden makes biodiversity visible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1FF330-735A-4F76-9216-2FB16EAA0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600075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B"/>
                </a:solidFill>
                <a:latin typeface="Arial"/>
                <a:ea typeface="Arial"/>
                <a:cs typeface="Arial"/>
              </a:rPr>
              <a:t>Native nectar and host plants, shaded seating and accessible paths create a calm learning environment for families and students.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31D737-E31A-4BB1-9872-834919230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3415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3645B"/>
                </a:solidFill>
                <a:latin typeface="Arial"/>
                <a:ea typeface="Arial"/>
                <a:cs typeface="Arial"/>
              </a:rPr>
              <a:t>URBAN FOREST  •  EDUCATION CITY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985CCC-7970-4C63-AD7C-C7AD86FC2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5151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3645B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07829578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63078da69c4301"/>
          <a:srcRect xmlns:a="http://schemas.openxmlformats.org/drawingml/2006/main" l="0" t="17422" r="0" b="1742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52959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DDF1D8-00B1-4182-AC4A-8AF9C1AD6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21970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5A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D25C1A-0C44-4A4F-8010-6F36D3CD3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334000"/>
            <a:ext cx="121920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27A457-5BA0-48B0-9CAC-76269DA59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72125"/>
            <a:ext cx="533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D5A3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D5A3A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1EDFE3-D3F3-4EFD-9D8C-930CDEA87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486400"/>
            <a:ext cx="971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019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02019"/>
                </a:solidFill>
                <a:latin typeface="Arial"/>
                <a:ea typeface="Arial"/>
                <a:cs typeface="Arial"/>
              </a:rPr>
              <a:t>Camping is contained within a forest clearing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AED636-D1C0-419E-86C0-E0EE2BD4D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600075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B"/>
                </a:solidFill>
                <a:latin typeface="Arial"/>
                <a:ea typeface="Arial"/>
                <a:cs typeface="Arial"/>
              </a:rPr>
              <a:t>Simple tents, timber shelters and a controlled circular bonfire offer seasonal recreation with a strong planted buffer.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73E403-935B-439D-A0F5-E4E67801B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3415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3645B"/>
                </a:solidFill>
                <a:latin typeface="Arial"/>
                <a:ea typeface="Arial"/>
                <a:cs typeface="Arial"/>
              </a:rPr>
              <a:t>URBAN FOREST  •  EDUCATION CITY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B8F53E-211E-4AAD-B733-55B8903E1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5151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3645B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60165608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a26e42685e4023"/>
          <a:srcRect xmlns:a="http://schemas.openxmlformats.org/drawingml/2006/main" l="0" t="14787" r="0" b="1478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52959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32CB70-2536-4B8B-8A53-9644A3041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21970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5A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489EBC-039A-42A9-802A-B3A5A79B4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334000"/>
            <a:ext cx="121920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7A50C0-BF82-479F-AF4A-2AFF76994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72125"/>
            <a:ext cx="533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D5A3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D5A3A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2BB15B-F40B-4ACE-8795-C0D506D74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486400"/>
            <a:ext cx="971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019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02019"/>
                </a:solidFill>
                <a:latin typeface="Arial"/>
                <a:ea typeface="Arial"/>
                <a:cs typeface="Arial"/>
              </a:rPr>
              <a:t>The petting zoo prioritizes care and supervision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E84C81-58F3-4DEA-8518-83416D620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600075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B"/>
                </a:solidFill>
                <a:latin typeface="Arial"/>
                <a:ea typeface="Arial"/>
                <a:cs typeface="Arial"/>
              </a:rPr>
              <a:t>Shaded shelters, a keeper gate, hand-washing and separated circulation support animal welfare and safe family interaction.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71551C-EBAD-4858-BFA9-4CE1A94ED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3415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3645B"/>
                </a:solidFill>
                <a:latin typeface="Arial"/>
                <a:ea typeface="Arial"/>
                <a:cs typeface="Arial"/>
              </a:rPr>
              <a:t>URBAN FOREST  •  EDUCATION CITY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FF14B9-FF35-4A8E-9725-5C3C6C601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5151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3645B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34010238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22db5251a64c96"/>
          <a:srcRect xmlns:a="http://schemas.openxmlformats.org/drawingml/2006/main" l="0" t="15004" r="0" b="1500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52959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DFDC9C-0C66-4B74-82A7-2ABB37EBD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21970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5A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E037F9-7F6B-489F-8C9E-BFBA644E9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334000"/>
            <a:ext cx="121920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748919-CA6A-4646-9E73-A5006DC9D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72125"/>
            <a:ext cx="533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D5A3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D5A3A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082038-A042-448D-BD48-E64BA8CD9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486400"/>
            <a:ext cx="971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019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02019"/>
                </a:solidFill>
                <a:latin typeface="Arial"/>
                <a:ea typeface="Arial"/>
                <a:cs typeface="Arial"/>
              </a:rPr>
              <a:t>Forest trails provide the connective experience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2DD797-1C48-4FD0-B0BD-A7623A1ED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600075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B"/>
                </a:solidFill>
                <a:latin typeface="Arial"/>
                <a:ea typeface="Arial"/>
                <a:cs typeface="Arial"/>
              </a:rPr>
              <a:t>Earth paths, benches and reservoir viewing points immerse visitors in layered native woodland while keeping movement legible.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CDE8DA-4EF8-470E-834C-80C2B26FC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3415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3645B"/>
                </a:solidFill>
                <a:latin typeface="Arial"/>
                <a:ea typeface="Arial"/>
                <a:cs typeface="Arial"/>
              </a:rPr>
              <a:t>URBAN FOREST  •  EDUCATION CITY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C6F9C3-3CFE-422B-A1CC-CA2BAC6C8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5151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3645B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92118157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bb7c69bf4e4c5d"/>
          <a:srcRect xmlns:a="http://schemas.openxmlformats.org/drawingml/2006/main" l="9052" t="0" r="905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73F66A-916F-4EB1-BDC3-0F730612F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C080F2-E9CE-4C87-8F4F-BEE574D3B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819150"/>
            <a:ext cx="3143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D5A3A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D5A3A"/>
                </a:solidFill>
                <a:latin typeface="Arial"/>
                <a:ea typeface="Arial"/>
                <a:cs typeface="Arial"/>
              </a:rPr>
              <a:t>PROJECT OUTCOME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C8347A-0597-4560-8090-A21D0AF3E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1428750"/>
            <a:ext cx="3714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02019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02019"/>
                </a:solidFill>
                <a:latin typeface="Arial"/>
                <a:ea typeface="Arial"/>
                <a:cs typeface="Arial"/>
              </a:rPr>
              <a:t>A forest first.</a:t>
            </a:r>
          </a:p>
          <a:p xmlns:a="http://schemas.openxmlformats.org/drawingml/2006/main">
            <a:pPr algn="l">
              <a:defRPr sz="3600" b="1">
                <a:solidFill>
                  <a:srgbClr val="102019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02019"/>
                </a:solidFill>
                <a:latin typeface="Arial"/>
                <a:ea typeface="Arial"/>
                <a:cs typeface="Arial"/>
              </a:rPr>
              <a:t>Activities second.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110B46-DAB1-4562-88EC-451464A39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333750"/>
            <a:ext cx="342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3645B"/>
                </a:solidFill>
                <a:latin typeface="Arial"/>
                <a:ea typeface="Arial"/>
                <a:cs typeface="Arial"/>
              </a:rPr>
              <a:t>The master plan concentrates visitor facilities into clear nodes, protects the water edge and reserves the majority of the land for native ecological restoration.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041D1A-CDB0-40B3-9903-928250CBE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5124450"/>
            <a:ext cx="1238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8A8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62D46C-22FF-4077-8A40-04D6D2A72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5410200"/>
            <a:ext cx="3429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D5A3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D5A3A"/>
                </a:solidFill>
                <a:latin typeface="Arial"/>
                <a:ea typeface="Arial"/>
                <a:cs typeface="Arial"/>
              </a:rPr>
              <a:t>20 acres  •  connected trails  •  low-impact architecture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0B605D-0A3D-4995-AABA-CFA80327B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3415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3645B"/>
                </a:solidFill>
                <a:latin typeface="Arial"/>
                <a:ea typeface="Arial"/>
                <a:cs typeface="Arial"/>
              </a:rPr>
              <a:t>URBAN FOREST  •  EDUCATION CITY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B2677E-3FF2-43C4-AF75-78AA62719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5151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3645B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3645B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96261149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2026-09-03T20:12:01.6590000Z</dcterms:created>
  <dcterms:modified xsi:type="dcterms:W3CDTF">2026-09-03T20:12:01.6590000Z</dcterms:modified>
</coreProperties>
</file>